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76" r:id="rId15"/>
    <p:sldId id="271" r:id="rId16"/>
    <p:sldId id="277" r:id="rId17"/>
    <p:sldId id="272" r:id="rId18"/>
    <p:sldId id="278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F3285-46DE-4077-9A91-C496DF355276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B262-9BCC-4307-AE85-0E532074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Calorie" TargetMode="External"/><Relationship Id="rId7" Type="http://schemas.openxmlformats.org/officeDocument/2006/relationships/hyperlink" Target="https://th.wikipedia.org/wiki/Mole_(unit)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th.wikipedia.org/wiki/Kelvin" TargetMode="External"/><Relationship Id="rId5" Type="http://schemas.openxmlformats.org/officeDocument/2006/relationships/hyperlink" Target="https://th.wikipedia.org/wiki/Joule" TargetMode="External"/><Relationship Id="rId4" Type="http://schemas.openxmlformats.org/officeDocument/2006/relationships/hyperlink" Target="https://th.wikipedia.org/wiki/%E0%B8%84%E0%B9%88%E0%B8%B2%E0%B8%84%E0%B8%87%E0%B8%95%E0%B8%B1%E0%B8%A7%E0%B8%82%E0%B8%AD%E0%B8%87%E0%B9%81%E0%B8%81%E0%B9%8A%E0%B8%AA#cite_note-CODATA10-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4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 = 1.985 8775 (34)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lorie"/>
              </a:rPr>
              <a:t>cal</a:t>
            </a:r>
            <a:r>
              <a:rPr lang="en-US" dirty="0">
                <a:effectLst/>
              </a:rPr>
              <a:t> K</a:t>
            </a:r>
            <a:r>
              <a:rPr lang="en-US" baseline="30000" dirty="0">
                <a:effectLst/>
              </a:rPr>
              <a:t>−1</a:t>
            </a:r>
            <a:r>
              <a:rPr lang="en-US" dirty="0">
                <a:effectLst/>
              </a:rPr>
              <a:t> mol</a:t>
            </a:r>
            <a:r>
              <a:rPr lang="en-US" baseline="30000" dirty="0">
                <a:effectLst/>
              </a:rPr>
              <a:t>−1</a:t>
            </a:r>
            <a:endParaRPr lang="en-US" baseline="0" dirty="0">
              <a:effectLst/>
            </a:endParaRPr>
          </a:p>
          <a:p>
            <a:r>
              <a:rPr lang="en-US" dirty="0"/>
              <a:t>R = </a:t>
            </a:r>
            <a:r>
              <a:rPr lang="en-US" dirty="0">
                <a:effectLst/>
              </a:rPr>
              <a:t>8.3144621(75)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[2]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Joule"/>
              </a:rPr>
              <a:t>J</a:t>
            </a:r>
            <a:r>
              <a:rPr lang="en-US" dirty="0">
                <a:effectLst/>
              </a:rPr>
              <a:t> 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Kelvin"/>
              </a:rPr>
              <a:t>K</a:t>
            </a:r>
            <a:r>
              <a:rPr lang="en-US" baseline="30000" dirty="0">
                <a:effectLst/>
              </a:rPr>
              <a:t>−1</a:t>
            </a:r>
            <a:r>
              <a:rPr lang="en-US" dirty="0">
                <a:effectLst/>
              </a:rPr>
              <a:t> 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mol</a:t>
            </a:r>
            <a:r>
              <a:rPr lang="en-US" baseline="30000" dirty="0">
                <a:effectLst/>
              </a:rPr>
              <a:t>−1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space </a:t>
            </a:r>
            <a:r>
              <a:rPr lang="th-TH" dirty="0"/>
              <a:t>คือ </a:t>
            </a:r>
            <a:r>
              <a:rPr lang="en-US" dirty="0"/>
              <a:t>wave vector 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modes can be found from</a:t>
            </a:r>
            <a:r>
              <a:rPr lang="en-US" baseline="0" dirty="0"/>
              <a:t> the ratio of the spherical volume (its radius corresponding to the highest normal mode) and the volume of </a:t>
            </a:r>
            <a:r>
              <a:rPr lang="en-US" baseline="0"/>
              <a:t>a 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7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result, per unit volume of the enclosure, is independent of</a:t>
            </a:r>
            <a:r>
              <a:rPr lang="en-US" baseline="0" dirty="0"/>
              <a:t> any particular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substance is a gas then it is important to specify whether the gas is being held at constant volume or constant pressure. For solids the difference is negligible.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3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Einstein’s model considered</a:t>
            </a:r>
            <a:r>
              <a:rPr lang="en-US" baseline="0" dirty="0"/>
              <a:t> that each oscillator vibrates at the same frequency and no coupling between each other whatsoever. </a:t>
            </a:r>
          </a:p>
          <a:p>
            <a:r>
              <a:rPr lang="en-US" baseline="0" dirty="0"/>
              <a:t>The possible mode density here is the no of mode per unit volume!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1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no. of modes is known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79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no of atoms in one mole = Avogadro number N and each atom has 3 allowed oscillation modes.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0B262-9BCC-4307-AE85-0E532074C0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1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BA5F-6E4B-41BE-B5BE-3437E05139E9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57BC-7884-4B3E-9A50-272B92FDD32C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D69A-1775-483A-8A4F-186EC0826BE5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55EB8-39B4-4160-B95F-8D9582C6EAED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092C-F218-4C50-908F-35EE5AD89BB2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8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C3E5-0AF6-4832-A9A6-937AC00F04CD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9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37AD-EACD-4787-A03D-8B94678E77DB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0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225FE-D694-44F2-A01F-FF1D795D4CAF}" type="datetime1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8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9E8-1C1D-4208-B57A-C6DC2EA7C7AB}" type="datetime1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221209-1087-41EF-9A6F-3A8EC03383A1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4C9F-CD21-41F5-9E14-EA739A5A73EF}" type="datetime1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246453-8E80-4E1D-AC25-965795B70D75}" type="datetime1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0EE6B3-7D8C-4BB5-B4BB-033316E2E18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81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519" y="707437"/>
            <a:ext cx="10058400" cy="356616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modes in three dimensions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November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8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37" y="2067093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normal modes can be calculated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0479"/>
              </p:ext>
            </p:extLst>
          </p:nvPr>
        </p:nvGraphicFramePr>
        <p:xfrm>
          <a:off x="7140171" y="1927096"/>
          <a:ext cx="4515051" cy="79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2222280" imgH="393480" progId="Equation.DSMT4">
                  <p:embed/>
                </p:oleObj>
              </mc:Choice>
              <mc:Fallback>
                <p:oleObj name="Equation" r:id="rId3" imgW="222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0171" y="1927096"/>
                        <a:ext cx="4515051" cy="799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711" t="21768" r="23416" b="42551"/>
          <a:stretch/>
        </p:blipFill>
        <p:spPr>
          <a:xfrm>
            <a:off x="1706895" y="2687306"/>
            <a:ext cx="9139419" cy="3403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4364" y="6459785"/>
            <a:ext cx="3984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https://slideplayer.com/slide/13669157/</a:t>
            </a:r>
          </a:p>
        </p:txBody>
      </p:sp>
    </p:spTree>
    <p:extLst>
      <p:ext uri="{BB962C8B-B14F-4D97-AF65-F5344CB8AC3E}">
        <p14:creationId xmlns:p14="http://schemas.microsoft.com/office/powerpoint/2010/main" val="140972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45733"/>
            <a:ext cx="10730677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vector space can be transformed into the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as follows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Likewise, the frequency space is composed of composite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frequency components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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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as shown in the  figure.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maximum normal mode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lies within the sphere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of radius .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496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36098"/>
              </p:ext>
            </p:extLst>
          </p:nvPr>
        </p:nvGraphicFramePr>
        <p:xfrm>
          <a:off x="3333750" y="2235200"/>
          <a:ext cx="38449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4" imgW="2336760" imgH="1320480" progId="Equation.DSMT4">
                  <p:embed/>
                </p:oleObj>
              </mc:Choice>
              <mc:Fallback>
                <p:oleObj name="Equation" r:id="rId4" imgW="233676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3750" y="2235200"/>
                        <a:ext cx="3844925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984512" y="3321296"/>
            <a:ext cx="3207488" cy="2793954"/>
            <a:chOff x="8689997" y="3543383"/>
            <a:chExt cx="3207488" cy="279395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 space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endCxn id="16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 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57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353" y="286603"/>
            <a:ext cx="10058400" cy="5576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77" y="1026849"/>
            <a:ext cx="10018223" cy="5250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" y="3144203"/>
            <a:ext cx="2313709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lattice cell correspond to  the lowest normal mode frequency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111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82982" y="3652035"/>
            <a:ext cx="7481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28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normal modes can exist in the frequency range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899103" cy="461405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normal mode corresponds to the number of possible points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lying in the positive octant between two concentric sphere of radii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and  + d.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possible points or cell will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Note that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mode density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given by                      in the frequency range  to  + d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per unit volume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enclosure.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08832"/>
              </p:ext>
            </p:extLst>
          </p:nvPr>
        </p:nvGraphicFramePr>
        <p:xfrm>
          <a:off x="2940317" y="3232790"/>
          <a:ext cx="5767687" cy="178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Equation" r:id="rId4" imgW="2946240" imgH="914400" progId="Equation.DSMT4">
                  <p:embed/>
                </p:oleObj>
              </mc:Choice>
              <mc:Fallback>
                <p:oleObj name="Equation" r:id="rId4" imgW="29462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0317" y="3232790"/>
                        <a:ext cx="5767687" cy="178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37057"/>
              </p:ext>
            </p:extLst>
          </p:nvPr>
        </p:nvGraphicFramePr>
        <p:xfrm>
          <a:off x="6043613" y="5022850"/>
          <a:ext cx="1541462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43613" y="5022850"/>
                        <a:ext cx="1541462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915701" y="3232790"/>
            <a:ext cx="792303" cy="91612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871045" y="3398293"/>
            <a:ext cx="709683" cy="2456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43769" y="2798128"/>
            <a:ext cx="2000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came from the volume of the fundamental mode,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/8l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053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9548-209A-467D-904C-49893350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solid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83916-F881-42FC-84EA-89D5AB807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085" y="1879085"/>
                <a:ext cx="4996544" cy="440266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definition, the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heat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amount of heat energy that must be supplied to a mole of solid to raise its temperature by one degree.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amount of head also increases the internal energy of the solid.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the variation of the internal energy E with the temperature T is the molar specific heat capacity of the solid and can be expressed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suggests that the molar specific heat capacity is not constant and varied with the temperature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83916-F881-42FC-84EA-89D5AB807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085" y="1879085"/>
                <a:ext cx="4996544" cy="4402666"/>
              </a:xfrm>
              <a:blipFill>
                <a:blip r:embed="rId3"/>
                <a:stretch>
                  <a:fillRect l="-2930" t="-1385" r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05CF-1F99-4234-B5E6-07D59A78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63214-B6C8-4A55-9503-F3450AA92EA1}"/>
              </a:ext>
            </a:extLst>
          </p:cNvPr>
          <p:cNvSpPr/>
          <p:nvPr/>
        </p:nvSpPr>
        <p:spPr>
          <a:xfrm>
            <a:off x="3610023" y="6488668"/>
            <a:ext cx="431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http://www.applet-magic.com/heatcap.htm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7CFA4-B9B1-44C4-87B1-E33BE2659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515" y="1737360"/>
            <a:ext cx="54864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654" y="286603"/>
            <a:ext cx="9313025" cy="145075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mode density 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Debye theory of specific heat of a solid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845734"/>
            <a:ext cx="10740044" cy="44026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 considered the thermal vibrations of atoms in a solid lattice correspond to the internal energy.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energy, first of all the possible mode density in the frequency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 to  + d has to be determined.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Debye’s model, each atom was allowed two transverse vibrations (perpendicular planes of polarization) and one longitudinal vibration.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the number of possible modes to 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25733"/>
              </p:ext>
            </p:extLst>
          </p:nvPr>
        </p:nvGraphicFramePr>
        <p:xfrm>
          <a:off x="3674243" y="4737441"/>
          <a:ext cx="3179416" cy="107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4" imgW="1498320" imgH="507960" progId="Equation.DSMT4">
                  <p:embed/>
                </p:oleObj>
              </mc:Choice>
              <mc:Fallback>
                <p:oleObj name="Equation" r:id="rId4" imgW="14983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4243" y="4737441"/>
                        <a:ext cx="3179416" cy="107776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2654" y="5913529"/>
            <a:ext cx="71920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transverse and longitudinal velocities.</a:t>
            </a:r>
          </a:p>
        </p:txBody>
      </p:sp>
    </p:spTree>
    <p:extLst>
      <p:ext uri="{BB962C8B-B14F-4D97-AF65-F5344CB8AC3E}">
        <p14:creationId xmlns:p14="http://schemas.microsoft.com/office/powerpoint/2010/main" val="21350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646" y="1288620"/>
                <a:ext cx="10778837" cy="440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the mode density in the frequency range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 to  + d  and an average energy (from Planck’s law) are known. The total energy for a solid volume V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is then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Where  the average energy per oscillator  is given by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			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𝜀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h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𝜈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𝑘𝑇</m:t>
                                </m:r>
                              </m:den>
                            </m:f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−1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46" y="1288620"/>
                <a:ext cx="10778837" cy="4406206"/>
              </a:xfrm>
              <a:prstGeom prst="rect">
                <a:avLst/>
              </a:prstGeom>
              <a:blipFill>
                <a:blip r:embed="rId4"/>
                <a:stretch>
                  <a:fillRect l="-509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393044"/>
              </p:ext>
            </p:extLst>
          </p:nvPr>
        </p:nvGraphicFramePr>
        <p:xfrm>
          <a:off x="3273425" y="2106613"/>
          <a:ext cx="4805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5" imgW="2666880" imgH="507960" progId="Equation.DSMT4">
                  <p:embed/>
                </p:oleObj>
              </mc:Choice>
              <mc:Fallback>
                <p:oleObj name="Equation" r:id="rId5" imgW="2666880" imgH="507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3425" y="2106613"/>
                        <a:ext cx="4805363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7891" y="37655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</a:t>
            </a:r>
          </a:p>
        </p:txBody>
      </p:sp>
    </p:spTree>
    <p:extLst>
      <p:ext uri="{BB962C8B-B14F-4D97-AF65-F5344CB8AC3E}">
        <p14:creationId xmlns:p14="http://schemas.microsoft.com/office/powerpoint/2010/main" val="159458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3646" y="1288620"/>
            <a:ext cx="107788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energy per one mole of atoms of the solid over all permitted frequencies is then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Where 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the maximum frequency of the oscillations.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total number of oscillation modes for one mole of the solid of volume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can be written in terms of the maximum frequency of the oscillations as follows: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140241"/>
              </p:ext>
            </p:extLst>
          </p:nvPr>
        </p:nvGraphicFramePr>
        <p:xfrm>
          <a:off x="3158445" y="2118632"/>
          <a:ext cx="53292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4" imgW="2958840" imgH="545760" progId="Equation.DSMT4">
                  <p:embed/>
                </p:oleObj>
              </mc:Choice>
              <mc:Fallback>
                <p:oleObj name="Equation" r:id="rId4" imgW="29588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8445" y="2118632"/>
                        <a:ext cx="5329238" cy="98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02624" y="474524"/>
            <a:ext cx="744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 (cont.)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CD32501-FA27-4978-A218-DDEBB12ED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525901"/>
              </p:ext>
            </p:extLst>
          </p:nvPr>
        </p:nvGraphicFramePr>
        <p:xfrm>
          <a:off x="2996281" y="4517288"/>
          <a:ext cx="6199437" cy="94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6" imgW="3593880" imgH="545760" progId="Equation.DSMT4">
                  <p:embed/>
                </p:oleObj>
              </mc:Choice>
              <mc:Fallback>
                <p:oleObj name="Equation" r:id="rId6" imgW="3593880" imgH="545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6281" y="4517288"/>
                        <a:ext cx="6199437" cy="94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413E0C6-883D-4B19-AD3F-284B6DD036D8}"/>
              </a:ext>
            </a:extLst>
          </p:cNvPr>
          <p:cNvSpPr txBox="1"/>
          <p:nvPr/>
        </p:nvSpPr>
        <p:spPr>
          <a:xfrm>
            <a:off x="2407423" y="5660571"/>
            <a:ext cx="548471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 mole, there are N atoms (=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Avogrado’s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atom has 3 allowed oscillation modes.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2F007EF-3D2E-4AD5-A299-3B29A075BC27}"/>
              </a:ext>
            </a:extLst>
          </p:cNvPr>
          <p:cNvSpPr/>
          <p:nvPr/>
        </p:nvSpPr>
        <p:spPr>
          <a:xfrm rot="10800000">
            <a:off x="3695700" y="5204642"/>
            <a:ext cx="293914" cy="364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2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9494-77A7-4884-8E10-24411DED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64241-C8A7-4D6B-A4F9-111F98935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879" y="1965477"/>
                <a:ext cx="10166761" cy="402336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Rearrange the total number of oscillation modes from the previous slide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then end up with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𝑇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represents the maximum frequency of the oscillation mode which can propagate in solid.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64241-C8A7-4D6B-A4F9-111F98935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879" y="1965477"/>
                <a:ext cx="10166761" cy="4023360"/>
              </a:xfrm>
              <a:blipFill>
                <a:blip r:embed="rId3"/>
                <a:stretch>
                  <a:fillRect l="-1379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2754-89AC-455D-B3F9-119CD6BC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2F28F3-18A6-4170-9E2D-56FEF7778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568178"/>
              </p:ext>
            </p:extLst>
          </p:nvPr>
        </p:nvGraphicFramePr>
        <p:xfrm>
          <a:off x="2461793" y="2487036"/>
          <a:ext cx="6199437" cy="94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Equation" r:id="rId4" imgW="3593880" imgH="545760" progId="Equation.DSMT4">
                  <p:embed/>
                </p:oleObj>
              </mc:Choice>
              <mc:Fallback>
                <p:oleObj name="Equation" r:id="rId4" imgW="3593880" imgH="545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D32501-FA27-4978-A218-DDEBB12ED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1793" y="2487036"/>
                        <a:ext cx="6199437" cy="941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168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8714" y="1303316"/>
            <a:ext cx="10501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equation in the previous slide gives a new form of 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molar specific heat of the substance at constant volume can be determine once the variation of 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temperature has been found.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specific heat is calculated from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specific heat  of  aluminum calculated by this model is compared with experiment results shown in the next slide.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23358"/>
              </p:ext>
            </p:extLst>
          </p:nvPr>
        </p:nvGraphicFramePr>
        <p:xfrm>
          <a:off x="3948793" y="1849438"/>
          <a:ext cx="2792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3" imgW="1549080" imgH="545760" progId="Equation.DSMT4">
                  <p:embed/>
                </p:oleObj>
              </mc:Choice>
              <mc:Fallback>
                <p:oleObj name="Equation" r:id="rId3" imgW="15490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8793" y="1849438"/>
                        <a:ext cx="2792413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47478"/>
              </p:ext>
            </p:extLst>
          </p:nvPr>
        </p:nvGraphicFramePr>
        <p:xfrm>
          <a:off x="6853544" y="4071411"/>
          <a:ext cx="1602584" cy="87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5" imgW="787320" imgH="431640" progId="Equation.DSMT4">
                  <p:embed/>
                </p:oleObj>
              </mc:Choice>
              <mc:Fallback>
                <p:oleObj name="Equation" r:id="rId5" imgW="787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3544" y="4071411"/>
                        <a:ext cx="1602584" cy="87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B3E49F8-5D19-4EED-A822-BC2C075C1D3B}"/>
              </a:ext>
            </a:extLst>
          </p:cNvPr>
          <p:cNvSpPr txBox="1">
            <a:spLocks/>
          </p:cNvSpPr>
          <p:nvPr/>
        </p:nvSpPr>
        <p:spPr>
          <a:xfrm>
            <a:off x="1989909" y="398681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Debye’s approximation (cont.)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8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 equation in 3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1845734"/>
            <a:ext cx="10406129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Recall, the wave equation in 3 dimensions can be written as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of the equation can be found from the method of separation of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solution, i.e., the wave function, is found to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992297"/>
              </p:ext>
            </p:extLst>
          </p:nvPr>
        </p:nvGraphicFramePr>
        <p:xfrm>
          <a:off x="3787344" y="2468749"/>
          <a:ext cx="3119627" cy="90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3" imgW="1663560" imgH="482400" progId="Equation.DSMT4">
                  <p:embed/>
                </p:oleObj>
              </mc:Choice>
              <mc:Fallback>
                <p:oleObj name="Equation" r:id="rId3" imgW="1663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344" y="2468749"/>
                        <a:ext cx="3119627" cy="90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048654"/>
              </p:ext>
            </p:extLst>
          </p:nvPr>
        </p:nvGraphicFramePr>
        <p:xfrm>
          <a:off x="3402448" y="4901624"/>
          <a:ext cx="5213591" cy="967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5" imgW="2463480" imgH="457200" progId="Equation.DSMT4">
                  <p:embed/>
                </p:oleObj>
              </mc:Choice>
              <mc:Fallback>
                <p:oleObj name="Equation" r:id="rId5" imgW="2463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2448" y="4901624"/>
                        <a:ext cx="5213591" cy="967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54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" y="789710"/>
            <a:ext cx="10560222" cy="51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8DE8-CEB1-4A49-918A-9EA028C6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specific heat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119CC-31E9-46B7-8A85-6B1DF47C5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41355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the total energy of normal oscillating modes,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𝑘𝑇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𝑥𝑚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energy becomes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kT</m:t>
                    </m:r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 the Debye temperature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h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this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Eventually, the integral can be written as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D119CC-31E9-46B7-8A85-6B1DF47C5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413552"/>
              </a:xfrm>
              <a:blipFill>
                <a:blip r:embed="rId3"/>
                <a:stretch>
                  <a:fillRect l="-1455" t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CD636-7255-493B-B858-B142B711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9D4644-E775-4924-B53B-8162E602E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10361"/>
              </p:ext>
            </p:extLst>
          </p:nvPr>
        </p:nvGraphicFramePr>
        <p:xfrm>
          <a:off x="4101194" y="2185081"/>
          <a:ext cx="2792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4" imgW="1549080" imgH="545760" progId="Equation.DSMT4">
                  <p:embed/>
                </p:oleObj>
              </mc:Choice>
              <mc:Fallback>
                <p:oleObj name="Equation" r:id="rId4" imgW="1549080" imgH="5457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1194" y="2185081"/>
                        <a:ext cx="2792413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731CDAF-C974-4561-9ABB-E1E0424CECE1}"/>
              </a:ext>
            </a:extLst>
          </p:cNvPr>
          <p:cNvSpPr/>
          <p:nvPr/>
        </p:nvSpPr>
        <p:spPr>
          <a:xfrm>
            <a:off x="3907971" y="3722916"/>
            <a:ext cx="3429000" cy="71845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03472-05B8-4740-981D-3740B497E22A}"/>
              </a:ext>
            </a:extLst>
          </p:cNvPr>
          <p:cNvSpPr/>
          <p:nvPr/>
        </p:nvSpPr>
        <p:spPr>
          <a:xfrm>
            <a:off x="5497400" y="5540829"/>
            <a:ext cx="3429000" cy="71845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9053-3E48-45FF-86B0-3339C1A0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and Low temperature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F980C-A249-4C5C-8DB4-922D8E3EC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7256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integral in the previous slide can be assessed in the high and low limits as follows.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temperature limit : T &gt;&gt;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very high temperatures,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is small and we can make the approximation 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 1 +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 integral becomes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So that the specific heat at high temperature limit 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c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                                                          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1F980C-A249-4C5C-8DB4-922D8E3EC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725663"/>
              </a:xfrm>
              <a:blipFill>
                <a:blip r:embed="rId3"/>
                <a:stretch>
                  <a:fillRect l="-1455" t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032FB-3DC4-4EE7-B138-CC567D3F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E2AE01-97FD-480E-AF75-5C7BFE0BD2FB}"/>
                  </a:ext>
                </a:extLst>
              </p:cNvPr>
              <p:cNvSpPr/>
              <p:nvPr/>
            </p:nvSpPr>
            <p:spPr>
              <a:xfrm>
                <a:off x="4154522" y="3514579"/>
                <a:ext cx="3236848" cy="1766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</m:t>
                      </m:r>
                      <m:r>
                        <a:rPr 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kT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type m:val="li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kT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3NkT  =  3RT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E2AE01-97FD-480E-AF75-5C7BFE0BD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22" y="3514579"/>
                <a:ext cx="3236848" cy="1766574"/>
              </a:xfrm>
              <a:prstGeom prst="rect">
                <a:avLst/>
              </a:prstGeom>
              <a:blipFill>
                <a:blip r:embed="rId4"/>
                <a:stretch>
                  <a:fillRect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C25611F-9C8B-4D37-8580-C3569F746C21}"/>
              </a:ext>
            </a:extLst>
          </p:cNvPr>
          <p:cNvSpPr/>
          <p:nvPr/>
        </p:nvSpPr>
        <p:spPr>
          <a:xfrm>
            <a:off x="4321629" y="4397866"/>
            <a:ext cx="3236848" cy="88328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07337-5BB1-4B8E-87A1-08B032E76228}"/>
              </a:ext>
            </a:extLst>
          </p:cNvPr>
          <p:cNvSpPr/>
          <p:nvPr/>
        </p:nvSpPr>
        <p:spPr>
          <a:xfrm>
            <a:off x="7711409" y="5540829"/>
            <a:ext cx="511629" cy="35922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FDB6-C84A-423A-803C-347FAA06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and Low temperature Limits (cont.)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95AAA-95BD-41F7-A328-7C138299B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70009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temperature limit : T &gt;&gt;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</a:t>
                </a:r>
                <a:r>
                  <a:rPr lang="en-US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For very low temperature, the upper limit is infinity, this gives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3</m:t>
                            </m:r>
                          </m:sup>
                        </m:sSup>
                        <m:f>
                          <m:f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energy becomes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shows that the energy f the solid becomes proportional to T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the specific heat is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𝑁𝑘𝑇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1940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varies as T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this is the famous Debye’s T3 law. There is excellent agreement between theory and the experiments performed on a large number of element solids as well as compounds.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95AAA-95BD-41F7-A328-7C138299B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70009"/>
              </a:xfrm>
              <a:blipFill>
                <a:blip r:embed="rId2"/>
                <a:stretch>
                  <a:fillRect l="-1455" t="-1674" r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CF894-6F74-43A3-AB85-85F414DE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660B17-2C7B-4F95-9CB0-F7666EE3D02C}"/>
                  </a:ext>
                </a:extLst>
              </p:cNvPr>
              <p:cNvSpPr/>
              <p:nvPr/>
            </p:nvSpPr>
            <p:spPr>
              <a:xfrm>
                <a:off x="2789162" y="3326580"/>
                <a:ext cx="6518124" cy="636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=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𝑁𝑘𝑇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660B17-2C7B-4F95-9CB0-F7666EE3D0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162" y="3326580"/>
                <a:ext cx="6518124" cy="6368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2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F890-7BF8-42FF-867B-168D33D3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7330C-E906-48EA-826F-8B8079EC09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3" t="19524" r="14733" b="5807"/>
          <a:stretch/>
        </p:blipFill>
        <p:spPr>
          <a:xfrm>
            <a:off x="2144485" y="306407"/>
            <a:ext cx="7576457" cy="5990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60CB58-B744-4720-BCAF-08CBCA9F3CD5}"/>
              </a:ext>
            </a:extLst>
          </p:cNvPr>
          <p:cNvSpPr/>
          <p:nvPr/>
        </p:nvSpPr>
        <p:spPr>
          <a:xfrm>
            <a:off x="3688310" y="6403905"/>
            <a:ext cx="686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https://www.ucl.ac.uk/~ucapahh/teaching/3C25/Lecture11s.pdf</a:t>
            </a:r>
          </a:p>
        </p:txBody>
      </p:sp>
    </p:spTree>
    <p:extLst>
      <p:ext uri="{BB962C8B-B14F-4D97-AF65-F5344CB8AC3E}">
        <p14:creationId xmlns:p14="http://schemas.microsoft.com/office/powerpoint/2010/main" val="275523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862C8-FDD3-41C1-BB8D-E88FDE70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64820-E76A-4FE8-A8BB-07E60A33D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6" t="24741" r="15333" b="19704"/>
          <a:stretch/>
        </p:blipFill>
        <p:spPr>
          <a:xfrm>
            <a:off x="1315720" y="707774"/>
            <a:ext cx="9361018" cy="5442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8B815B-6AA4-4AF9-8D4A-3C6C5FD8AFED}"/>
              </a:ext>
            </a:extLst>
          </p:cNvPr>
          <p:cNvSpPr/>
          <p:nvPr/>
        </p:nvSpPr>
        <p:spPr>
          <a:xfrm>
            <a:off x="3667760" y="6430178"/>
            <a:ext cx="735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https://www.ucl.ac.uk/~ucapahh/teaching/3C25/Lecture11s.pdf</a:t>
            </a:r>
          </a:p>
        </p:txBody>
      </p:sp>
    </p:spTree>
    <p:extLst>
      <p:ext uri="{BB962C8B-B14F-4D97-AF65-F5344CB8AC3E}">
        <p14:creationId xmlns:p14="http://schemas.microsoft.com/office/powerpoint/2010/main" val="369985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3C51D9-B1EF-4CA4-A35B-B0B484FD3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#10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905E8-767A-4AA7-95FA-943B5662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Problem 9.11, 9.12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A47A3-8D7A-47EA-9189-C33C46B7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0" y="175907"/>
            <a:ext cx="10558100" cy="145075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waves in rectangular enclosure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214" y="1845734"/>
            <a:ext cx="764404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rectangular enclosure as illustrated in the figure,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lengths of the sides of the rectangular enclosure.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wave function describing the standing waves inside the enclosure have to satisfy the following boundary conditions.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68526" y="2305077"/>
            <a:ext cx="3312657" cy="2718308"/>
            <a:chOff x="487467" y="2678805"/>
            <a:chExt cx="3312657" cy="2718308"/>
          </a:xfrm>
        </p:grpSpPr>
        <p:grpSp>
          <p:nvGrpSpPr>
            <p:cNvPr id="26" name="Group 25"/>
            <p:cNvGrpSpPr/>
            <p:nvPr/>
          </p:nvGrpSpPr>
          <p:grpSpPr>
            <a:xfrm>
              <a:off x="1097280" y="2678805"/>
              <a:ext cx="2702844" cy="1996227"/>
              <a:chOff x="2575774" y="2176529"/>
              <a:chExt cx="2702844" cy="199622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2575775" y="3412901"/>
                <a:ext cx="1249250" cy="7598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2575775" y="4172755"/>
                <a:ext cx="14535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575775" y="2936383"/>
                <a:ext cx="2147" cy="12363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575775" y="2936383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25025" y="3412901"/>
                <a:ext cx="14535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029368" y="2936383"/>
                <a:ext cx="0" cy="12363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825025" y="2176529"/>
                <a:ext cx="0" cy="123637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575774" y="2205602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016488" y="3427438"/>
                <a:ext cx="1249251" cy="73078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029367" y="2936383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248993" y="2205602"/>
                <a:ext cx="0" cy="12363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795400" y="2216334"/>
                <a:ext cx="1453593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012407" y="2205601"/>
                <a:ext cx="1249251" cy="7307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584101" y="4997003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11338" y="3729659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7467" y="393737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000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2566" y="4492026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28421" y="3499571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183" y="3225567"/>
              <a:ext cx="4507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77150"/>
              </p:ext>
            </p:extLst>
          </p:nvPr>
        </p:nvGraphicFramePr>
        <p:xfrm>
          <a:off x="5918269" y="3574012"/>
          <a:ext cx="3145604" cy="124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Equation" r:id="rId3" imgW="1790640" imgH="711000" progId="Equation.DSMT4">
                  <p:embed/>
                </p:oleObj>
              </mc:Choice>
              <mc:Fallback>
                <p:oleObj name="Equation" r:id="rId3" imgW="17906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8269" y="3574012"/>
                        <a:ext cx="3145604" cy="124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562" y="4315840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(0,0,0)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38300" y="4364486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,0,0)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4410" y="2570966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(0,0,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51783" y="3118521"/>
            <a:ext cx="117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,0)</a:t>
            </a:r>
          </a:p>
        </p:txBody>
      </p:sp>
    </p:spTree>
    <p:extLst>
      <p:ext uri="{BB962C8B-B14F-4D97-AF65-F5344CB8AC3E}">
        <p14:creationId xmlns:p14="http://schemas.microsoft.com/office/powerpoint/2010/main" val="170883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wave function within the rectangular enclosure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403554" cy="46140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applying the first boundary condition,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= 0 @ x = y = z = 0 at all times, the wave function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application of the second boundary condition,  = 0 @ x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y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 z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at all times, leads to the particular wave function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integers.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480805"/>
              </p:ext>
            </p:extLst>
          </p:nvPr>
        </p:nvGraphicFramePr>
        <p:xfrm>
          <a:off x="3458603" y="2821457"/>
          <a:ext cx="435451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3" imgW="2057400" imgH="228600" progId="Equation.DSMT4">
                  <p:embed/>
                </p:oleObj>
              </mc:Choice>
              <mc:Fallback>
                <p:oleObj name="Equation" r:id="rId3" imgW="2057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8603" y="2821457"/>
                        <a:ext cx="4354513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062044"/>
              </p:ext>
            </p:extLst>
          </p:nvPr>
        </p:nvGraphicFramePr>
        <p:xfrm>
          <a:off x="3458603" y="4549775"/>
          <a:ext cx="5267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5" imgW="2489040" imgH="431640" progId="Equation.DSMT4">
                  <p:embed/>
                </p:oleObj>
              </mc:Choice>
              <mc:Fallback>
                <p:oleObj name="Equation" r:id="rId5" imgW="2489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58603" y="4549775"/>
                        <a:ext cx="5267325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3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 of standing wave in a rectangular enclosure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45734"/>
            <a:ext cx="10807950" cy="44649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the particular wave function into the 3 D wave equation, we then obtain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leads to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the normal mode frequency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506486"/>
              </p:ext>
            </p:extLst>
          </p:nvPr>
        </p:nvGraphicFramePr>
        <p:xfrm>
          <a:off x="3695902" y="2238134"/>
          <a:ext cx="3972636" cy="9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" name="Equation" r:id="rId3" imgW="2361960" imgH="583920" progId="Equation.DSMT4">
                  <p:embed/>
                </p:oleObj>
              </mc:Choice>
              <mc:Fallback>
                <p:oleObj name="Equation" r:id="rId3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902" y="2238134"/>
                        <a:ext cx="3972636" cy="98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34475"/>
              </p:ext>
            </p:extLst>
          </p:nvPr>
        </p:nvGraphicFramePr>
        <p:xfrm>
          <a:off x="3695902" y="3328988"/>
          <a:ext cx="3573083" cy="96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Equation" r:id="rId5" imgW="2171520" imgH="583920" progId="Equation.DSMT4">
                  <p:embed/>
                </p:oleObj>
              </mc:Choice>
              <mc:Fallback>
                <p:oleObj name="Equation" r:id="rId5" imgW="21715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95902" y="3328988"/>
                        <a:ext cx="3573083" cy="961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5863"/>
              </p:ext>
            </p:extLst>
          </p:nvPr>
        </p:nvGraphicFramePr>
        <p:xfrm>
          <a:off x="2833352" y="4290456"/>
          <a:ext cx="5141242" cy="96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7" imgW="3124080" imgH="583920" progId="Equation.DSMT4">
                  <p:embed/>
                </p:oleObj>
              </mc:Choice>
              <mc:Fallback>
                <p:oleObj name="Equation" r:id="rId7" imgW="31240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33352" y="4290456"/>
                        <a:ext cx="5141242" cy="961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79176"/>
              </p:ext>
            </p:extLst>
          </p:nvPr>
        </p:nvGraphicFramePr>
        <p:xfrm>
          <a:off x="5868943" y="5159711"/>
          <a:ext cx="33639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9" imgW="2044440" imgH="698400" progId="Equation.DSMT4">
                  <p:embed/>
                </p:oleObj>
              </mc:Choice>
              <mc:Fallback>
                <p:oleObj name="Equation" r:id="rId9" imgW="204444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8943" y="5159711"/>
                        <a:ext cx="3363912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62253" y="3328712"/>
            <a:ext cx="284623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allowed standing wave must have wave vectors that satisfy this condition.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81785" y="3790377"/>
            <a:ext cx="13856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0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mode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normal mode frequency from the previous slide,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labels; i.e.,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need not all have the same value, but can be chosen quite independently of each other. Note that, setting any one of them equal to zero causes the wave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 to vanish.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Likewise, the wave function can be expressed with the label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follows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414664"/>
              </p:ext>
            </p:extLst>
          </p:nvPr>
        </p:nvGraphicFramePr>
        <p:xfrm>
          <a:off x="3414734" y="2223193"/>
          <a:ext cx="38449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" name="Equation" r:id="rId3" imgW="2336760" imgH="698400" progId="Equation.DSMT4">
                  <p:embed/>
                </p:oleObj>
              </mc:Choice>
              <mc:Fallback>
                <p:oleObj name="Equation" r:id="rId3" imgW="233676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4734" y="2223193"/>
                        <a:ext cx="3844925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06531"/>
              </p:ext>
            </p:extLst>
          </p:nvPr>
        </p:nvGraphicFramePr>
        <p:xfrm>
          <a:off x="2393971" y="5090725"/>
          <a:ext cx="58864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name="Equation" r:id="rId5" imgW="2781000" imgH="431640" progId="Equation.DSMT4">
                  <p:embed/>
                </p:oleObj>
              </mc:Choice>
              <mc:Fallback>
                <p:oleObj name="Equation" r:id="rId5" imgW="278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3971" y="5090725"/>
                        <a:ext cx="5886450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3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Degenerate standing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 the relationship of the wave vectors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implies that standing waves with different composite wave vectors can have the same wave vector k, normal mode frequency and subsequently energy. Those standing wave are called “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degenerate  waves functions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any value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22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5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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2400" baseline="-5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degenerate wave functions.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72879"/>
              </p:ext>
            </p:extLst>
          </p:nvPr>
        </p:nvGraphicFramePr>
        <p:xfrm>
          <a:off x="2918853" y="2401351"/>
          <a:ext cx="53070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3" imgW="3225600" imgH="583920" progId="Equation.DSMT4">
                  <p:embed/>
                </p:oleObj>
              </mc:Choice>
              <mc:Fallback>
                <p:oleObj name="Equation" r:id="rId3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8853" y="2401351"/>
                        <a:ext cx="5307013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5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 in a rectangular enclosure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54" y="1871492"/>
            <a:ext cx="11652804" cy="43058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No. of normal mode frequency, representing the no. of standing waves in the rectangular closure, can be determined from either wave vector space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frequency space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start the analysis with the wave vector relation,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composite components of the wave vector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can form three perpendicular axes.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it is noted that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magnitude of the wave vector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to be within a sphere of radius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8005"/>
              </p:ext>
            </p:extLst>
          </p:nvPr>
        </p:nvGraphicFramePr>
        <p:xfrm>
          <a:off x="7010400" y="2521904"/>
          <a:ext cx="4902558" cy="88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4" imgW="3225600" imgH="583920" progId="Equation.DSMT4">
                  <p:embed/>
                </p:oleObj>
              </mc:Choice>
              <mc:Fallback>
                <p:oleObj name="Equation" r:id="rId4" imgW="3225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2521904"/>
                        <a:ext cx="4902558" cy="888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8689997" y="3543383"/>
            <a:ext cx="3207488" cy="2793954"/>
            <a:chOff x="8689997" y="3543383"/>
            <a:chExt cx="3207488" cy="279395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461679" y="5111554"/>
              <a:ext cx="148974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8791977" y="5111554"/>
              <a:ext cx="669702" cy="9174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461679" y="3919802"/>
              <a:ext cx="0" cy="11917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884923" y="5107017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37937" y="5777208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42230" y="354338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59982" y="5937227"/>
              <a:ext cx="24375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 vector space </a:t>
              </a: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689997" y="4328721"/>
              <a:ext cx="1577705" cy="138852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7" idx="7"/>
            </p:cNvCxnSpPr>
            <p:nvPr/>
          </p:nvCxnSpPr>
          <p:spPr>
            <a:xfrm flipV="1">
              <a:off x="9459982" y="4532065"/>
              <a:ext cx="576670" cy="5749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478849" y="4422633"/>
              <a:ext cx="54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39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lowest normal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00" y="1845733"/>
            <a:ext cx="7109139" cy="442627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lowest normal mode having labels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111, the magnitude of the wave vector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point of the lowest normal mode wave vector is at the corner of a rectangular cell having lengths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/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/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along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respectively, with a volume 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 are as many cells as points since each cell has eight points at its corners and each point serves as a corner to eight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Therefore, this suggests that the number of modes can be determined from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ratio of the spherical volume to the volume of a cell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However, only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one octant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of the sphere gives a unique set of normal 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E6B3-7D8C-4BB5-B4BB-033316E2E18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6243" y="6455578"/>
            <a:ext cx="614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http://hyperphysics.phy-astr.gsu.edu/hbase/quantum/rayj.html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335095"/>
              </p:ext>
            </p:extLst>
          </p:nvPr>
        </p:nvGraphicFramePr>
        <p:xfrm>
          <a:off x="6492806" y="2323844"/>
          <a:ext cx="27781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4" imgW="1828800" imgH="698400" progId="Equation.DSMT4">
                  <p:embed/>
                </p:oleObj>
              </mc:Choice>
              <mc:Fallback>
                <p:oleObj name="Equation" r:id="rId4" imgW="18288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2806" y="2323844"/>
                        <a:ext cx="27781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6670" y="5701776"/>
            <a:ext cx="243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vector space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96214" y="2491574"/>
            <a:ext cx="3843106" cy="3100954"/>
            <a:chOff x="296214" y="2491574"/>
            <a:chExt cx="3843106" cy="3100954"/>
          </a:xfrm>
        </p:grpSpPr>
        <p:grpSp>
          <p:nvGrpSpPr>
            <p:cNvPr id="10" name="Group 9"/>
            <p:cNvGrpSpPr/>
            <p:nvPr/>
          </p:nvGrpSpPr>
          <p:grpSpPr>
            <a:xfrm>
              <a:off x="296214" y="2491574"/>
              <a:ext cx="3843106" cy="3100954"/>
              <a:chOff x="296214" y="2491574"/>
              <a:chExt cx="3843106" cy="3100954"/>
            </a:xfrm>
          </p:grpSpPr>
          <p:pic>
            <p:nvPicPr>
              <p:cNvPr id="8194" name="Picture 2" descr="http://hyperphysics.phy-astr.gsu.edu/hbase/quantum/imgqua/nspace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23" y="2630252"/>
                <a:ext cx="3333750" cy="2962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6214" y="5177497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374961" y="4046008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54085" y="2491574"/>
                <a:ext cx="54091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6364586"/>
                  </p:ext>
                </p:extLst>
              </p:nvPr>
            </p:nvGraphicFramePr>
            <p:xfrm>
              <a:off x="2282979" y="3542826"/>
              <a:ext cx="1856341" cy="4079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32" name="Equation" r:id="rId7" imgW="1155600" imgH="253800" progId="Equation.DSMT4">
                      <p:embed/>
                    </p:oleObj>
                  </mc:Choice>
                  <mc:Fallback>
                    <p:oleObj name="Equation" r:id="rId7" imgW="115560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282979" y="3542826"/>
                            <a:ext cx="1856341" cy="4079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TextBox 13"/>
            <p:cNvSpPr txBox="1"/>
            <p:nvPr/>
          </p:nvSpPr>
          <p:spPr>
            <a:xfrm>
              <a:off x="2005082" y="4192103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5235" y="4543889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3389" y="4125734"/>
              <a:ext cx="757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/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l</a:t>
              </a:r>
              <a:r>
                <a: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803802" y="4253340"/>
              <a:ext cx="239064" cy="24685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340104" y="4543889"/>
              <a:ext cx="333183" cy="971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1337031" y="4184269"/>
              <a:ext cx="1" cy="30108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993445" y="1837450"/>
            <a:ext cx="211449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each apparent point corresponds to a possible normal mode.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2005082" y="3037779"/>
            <a:ext cx="1045609" cy="5847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630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1468</TotalTime>
  <Words>1915</Words>
  <Application>Microsoft Office PowerPoint</Application>
  <PresentationFormat>Widescreen</PresentationFormat>
  <Paragraphs>248</Paragraphs>
  <Slides>26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Cordia New</vt:lpstr>
      <vt:lpstr>Symbol</vt:lpstr>
      <vt:lpstr>Times New Roman</vt:lpstr>
      <vt:lpstr>Retrospect</vt:lpstr>
      <vt:lpstr>Equation</vt:lpstr>
      <vt:lpstr>Normal modes in three dimensions</vt:lpstr>
      <vt:lpstr>Waves equation in 3 dimensions</vt:lpstr>
      <vt:lpstr>Standing waves in rectangular enclosure</vt:lpstr>
      <vt:lpstr>A particular wave function within the rectangular enclosure</vt:lpstr>
      <vt:lpstr>Normal mode frequency of standing wave in a rectangular enclosure</vt:lpstr>
      <vt:lpstr>Normal mode frequency</vt:lpstr>
      <vt:lpstr>Degenerate standing waves</vt:lpstr>
      <vt:lpstr>No. of normal mode frequency in a rectangular enclosure in k space</vt:lpstr>
      <vt:lpstr>The lowest normal mode</vt:lpstr>
      <vt:lpstr>The number of normal modes</vt:lpstr>
      <vt:lpstr>PowerPoint Presentation</vt:lpstr>
      <vt:lpstr>The lowest normal mode frequency</vt:lpstr>
      <vt:lpstr>How many normal modes can exist in the frequency range  to  + d?</vt:lpstr>
      <vt:lpstr>Review of the specific heat of a solid</vt:lpstr>
      <vt:lpstr>Application of mode density :  Debye theory of specific heat of a solid</vt:lpstr>
      <vt:lpstr>PowerPoint Presentation</vt:lpstr>
      <vt:lpstr>PowerPoint Presentation</vt:lpstr>
      <vt:lpstr>Debye’s approximation (cont.)</vt:lpstr>
      <vt:lpstr>PowerPoint Presentation</vt:lpstr>
      <vt:lpstr>PowerPoint Presentation</vt:lpstr>
      <vt:lpstr>Calculation of specific heat</vt:lpstr>
      <vt:lpstr>High and Low temperature Limits</vt:lpstr>
      <vt:lpstr>High and Low temperature Limits (cont.)</vt:lpstr>
      <vt:lpstr>PowerPoint Presentation</vt:lpstr>
      <vt:lpstr>PowerPoint Presentation</vt:lpstr>
      <vt:lpstr>Homework #10</vt:lpstr>
    </vt:vector>
  </TitlesOfParts>
  <Company>Mahidol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modes in three dimensions</dc:title>
  <dc:creator>rachapak.chi@gmail.com</dc:creator>
  <cp:lastModifiedBy>Rachpak Chitaree</cp:lastModifiedBy>
  <cp:revision>112</cp:revision>
  <dcterms:created xsi:type="dcterms:W3CDTF">2018-11-12T00:44:50Z</dcterms:created>
  <dcterms:modified xsi:type="dcterms:W3CDTF">2020-11-02T05:19:45Z</dcterms:modified>
</cp:coreProperties>
</file>